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0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6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7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0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8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BCAEB-F651-485F-BC4C-A7C8A4F23D8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BCD91-A8ED-47D2-9F98-9693149F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gif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0" r="10529" b="26471"/>
          <a:stretch>
            <a:fillRect/>
          </a:stretch>
        </p:blipFill>
        <p:spPr bwMode="auto">
          <a:xfrm>
            <a:off x="1524000" y="2174876"/>
            <a:ext cx="899160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9" descr="http://images.nationalgeographic.com/wpf/media-live/photos/000/134/cache/cheetah-mother-cub_13420_990x7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61" y="1101403"/>
            <a:ext cx="2860039" cy="214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8"/>
          <p:cNvSpPr>
            <a:spLocks noChangeArrowheads="1"/>
          </p:cNvSpPr>
          <p:nvPr/>
        </p:nvSpPr>
        <p:spPr bwMode="auto">
          <a:xfrm>
            <a:off x="1948793" y="241501"/>
            <a:ext cx="6793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smtClean="0">
                <a:solidFill>
                  <a:srgbClr val="92D050"/>
                </a:solidFill>
              </a:rPr>
              <a:t>Heterozygosity is a proxy for fitness</a:t>
            </a:r>
            <a:endParaRPr lang="en-US" altLang="en-US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8" t="8540" b="7005"/>
          <a:stretch/>
        </p:blipFill>
        <p:spPr bwMode="auto">
          <a:xfrm>
            <a:off x="71120" y="141948"/>
            <a:ext cx="129190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07_F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5" t="3023" r="25893" b="12343"/>
          <a:stretch>
            <a:fillRect/>
          </a:stretch>
        </p:blipFill>
        <p:spPr bwMode="auto">
          <a:xfrm>
            <a:off x="9806272" y="141948"/>
            <a:ext cx="2296194" cy="200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52533" y="2907823"/>
            <a:ext cx="5759417" cy="3501074"/>
            <a:chOff x="352533" y="2907823"/>
            <a:chExt cx="5759417" cy="3501074"/>
          </a:xfrm>
        </p:grpSpPr>
        <p:pic>
          <p:nvPicPr>
            <p:cNvPr id="7270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9"/>
            <a:stretch>
              <a:fillRect/>
            </a:stretch>
          </p:blipFill>
          <p:spPr bwMode="auto">
            <a:xfrm>
              <a:off x="352533" y="2907823"/>
              <a:ext cx="5759417" cy="350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425440" y="4759960"/>
              <a:ext cx="609600" cy="9398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9525000" y="3810000"/>
            <a:ext cx="762000" cy="1371600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394693" y="141948"/>
            <a:ext cx="6793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smtClean="0">
                <a:solidFill>
                  <a:srgbClr val="92D050"/>
                </a:solidFill>
              </a:rPr>
              <a:t>Heterozygosity is a proxy for fitness</a:t>
            </a:r>
            <a:endParaRPr lang="en-US" altLang="en-US" sz="3600" dirty="0">
              <a:solidFill>
                <a:srgbClr val="92D05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62989" y="2907823"/>
            <a:ext cx="4902851" cy="3421857"/>
            <a:chOff x="6262989" y="2907823"/>
            <a:chExt cx="4902851" cy="3421857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66" b="5556"/>
            <a:stretch/>
          </p:blipFill>
          <p:spPr bwMode="auto">
            <a:xfrm>
              <a:off x="6262989" y="2907823"/>
              <a:ext cx="4598051" cy="342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0556240" y="3459480"/>
              <a:ext cx="609600" cy="9398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130533" y="395948"/>
            <a:ext cx="7289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smtClean="0">
                <a:solidFill>
                  <a:srgbClr val="92D050"/>
                </a:solidFill>
              </a:rPr>
              <a:t>But Heterozygosity is hard to measure</a:t>
            </a:r>
            <a:endParaRPr lang="en-US" altLang="en-US" sz="3600" dirty="0">
              <a:solidFill>
                <a:srgbClr val="92D05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734789"/>
              </p:ext>
            </p:extLst>
          </p:nvPr>
        </p:nvGraphicFramePr>
        <p:xfrm>
          <a:off x="1183005" y="2286318"/>
          <a:ext cx="3380178" cy="244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r:id="rId3" imgW="11174400" imgH="8063280" progId="">
                  <p:embed/>
                </p:oleObj>
              </mc:Choice>
              <mc:Fallback>
                <p:oleObj r:id="rId3" imgW="11174400" imgH="806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3005" y="2286318"/>
                        <a:ext cx="3380178" cy="244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201825"/>
              </p:ext>
            </p:extLst>
          </p:nvPr>
        </p:nvGraphicFramePr>
        <p:xfrm>
          <a:off x="6527165" y="2398078"/>
          <a:ext cx="3380178" cy="244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r:id="rId5" imgW="11174400" imgH="8063280" progId="">
                  <p:embed/>
                </p:oleObj>
              </mc:Choice>
              <mc:Fallback>
                <p:oleObj r:id="rId5" imgW="11174400" imgH="806328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165" y="2398078"/>
                        <a:ext cx="3380178" cy="244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12853" y="1534951"/>
            <a:ext cx="233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3CC33"/>
                </a:solidFill>
              </a:rPr>
              <a:t>Heterozygosity</a:t>
            </a:r>
            <a:endParaRPr lang="en-US" sz="2800" dirty="0">
              <a:solidFill>
                <a:srgbClr val="33CC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8088" y="1575909"/>
            <a:ext cx="262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3CC33"/>
                </a:solidFill>
              </a:rPr>
              <a:t>Genetic diversity</a:t>
            </a:r>
            <a:endParaRPr lang="en-US" sz="2800" dirty="0">
              <a:solidFill>
                <a:srgbClr val="33CC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8878" y="4567522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Ind</a:t>
            </a:r>
            <a:r>
              <a:rPr lang="en-US" sz="2400" b="1" dirty="0" smtClean="0">
                <a:solidFill>
                  <a:srgbClr val="FFFF00"/>
                </a:solidFill>
              </a:rPr>
              <a:t> 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5119" y="4382856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Ind</a:t>
            </a:r>
            <a:r>
              <a:rPr lang="en-US" sz="2400" b="1" dirty="0" smtClean="0">
                <a:solidFill>
                  <a:srgbClr val="FFFF00"/>
                </a:solidFill>
              </a:rPr>
              <a:t> 2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9186" y="461368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Ind</a:t>
            </a:r>
            <a:r>
              <a:rPr lang="en-US" sz="2400" b="1" dirty="0" smtClean="0">
                <a:solidFill>
                  <a:srgbClr val="FFFF00"/>
                </a:solidFill>
              </a:rPr>
              <a:t> 3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5335" y="4567522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Ind</a:t>
            </a:r>
            <a:r>
              <a:rPr lang="en-US" sz="2400" b="1" dirty="0" smtClean="0">
                <a:solidFill>
                  <a:srgbClr val="FFFF00"/>
                </a:solidFill>
              </a:rPr>
              <a:t> 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1576" y="4382856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Ind</a:t>
            </a:r>
            <a:r>
              <a:rPr lang="en-US" sz="2400" b="1" dirty="0" smtClean="0">
                <a:solidFill>
                  <a:srgbClr val="FFFF00"/>
                </a:solidFill>
              </a:rPr>
              <a:t> 2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5643" y="461368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Ind</a:t>
            </a:r>
            <a:r>
              <a:rPr lang="en-US" sz="2400" b="1" dirty="0" smtClean="0">
                <a:solidFill>
                  <a:srgbClr val="FFFF00"/>
                </a:solidFill>
              </a:rPr>
              <a:t> 3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50478" y="2550843"/>
            <a:ext cx="3030216" cy="899160"/>
            <a:chOff x="1350478" y="2550843"/>
            <a:chExt cx="3030216" cy="899160"/>
          </a:xfrm>
        </p:grpSpPr>
        <p:sp>
          <p:nvSpPr>
            <p:cNvPr id="17" name="Rectangle 16"/>
            <p:cNvSpPr/>
            <p:nvPr/>
          </p:nvSpPr>
          <p:spPr>
            <a:xfrm>
              <a:off x="3077343" y="2550843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04480" y="2550843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27706" y="3087513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6676" y="3237326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50478" y="3024649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12853" y="2918645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07327" y="2657181"/>
            <a:ext cx="2561246" cy="749347"/>
            <a:chOff x="6707327" y="2657181"/>
            <a:chExt cx="2561246" cy="749347"/>
          </a:xfrm>
        </p:grpSpPr>
        <p:sp>
          <p:nvSpPr>
            <p:cNvPr id="25" name="Rectangle 24"/>
            <p:cNvSpPr/>
            <p:nvPr/>
          </p:nvSpPr>
          <p:spPr>
            <a:xfrm>
              <a:off x="7861329" y="2657181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084555" y="3193851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07327" y="3130987"/>
              <a:ext cx="184018" cy="2126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80094" y="298833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A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18181" y="256298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A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62747" y="243671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A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70341" y="239808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6FF66"/>
                </a:solidFill>
              </a:rPr>
              <a:t>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99923" y="2965182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T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74731" y="28780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T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0272" y="30487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A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8089" y="254145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A</a:t>
            </a:r>
            <a:endParaRPr lang="en-US" sz="2400" b="1" dirty="0">
              <a:solidFill>
                <a:srgbClr val="66FF6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15673" y="303057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FF66"/>
                </a:solidFill>
              </a:rPr>
              <a:t>T</a:t>
            </a:r>
            <a:endParaRPr lang="en-US" sz="2400" b="1" dirty="0">
              <a:solidFill>
                <a:srgbClr val="66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5561" t="30941" r="31933" b="2763"/>
          <a:stretch/>
        </p:blipFill>
        <p:spPr>
          <a:xfrm>
            <a:off x="4885220" y="947188"/>
            <a:ext cx="3920737" cy="2784577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8F604FE-7F64-D145-A777-8B0BC8EC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2" y="1159999"/>
            <a:ext cx="3567760" cy="2744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63" y="5720080"/>
            <a:ext cx="1741137" cy="1018831"/>
          </a:xfrm>
          <a:prstGeom prst="rect">
            <a:avLst/>
          </a:prstGeom>
        </p:spPr>
      </p:pic>
      <p:pic>
        <p:nvPicPr>
          <p:cNvPr id="4" name="Picture 2" descr="C:\Users\Tereza\AppData\Local\Packages\microsoft.windowscommunicationsapps_8wekyb3d8bbwe\AC\Temp\{61AFD69C-82DC-42E6-8260-7D26E4E7668D}.t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1113" y="169261"/>
            <a:ext cx="2482542" cy="17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ereza\AppData\Local\Packages\microsoft.windowscommunicationsapps_8wekyb3d8bbwe\AC\Temp\{3CA2C8FF-721F-4C01-A7EB-D625F9202658}.t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1112" y="3924437"/>
            <a:ext cx="2478273" cy="169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01112" y="2099330"/>
            <a:ext cx="2478273" cy="1588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1594" y="281717"/>
            <a:ext cx="775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Band-winged grasshoppers (</a:t>
            </a:r>
            <a:r>
              <a:rPr lang="en-US" sz="2800" i="1" dirty="0" smtClean="0">
                <a:solidFill>
                  <a:srgbClr val="FFC000"/>
                </a:solidFill>
              </a:rPr>
              <a:t>subfamily </a:t>
            </a:r>
            <a:r>
              <a:rPr lang="en-US" sz="2800" i="1" dirty="0" err="1" smtClean="0">
                <a:solidFill>
                  <a:srgbClr val="FFC000"/>
                </a:solidFill>
              </a:rPr>
              <a:t>Oedipodinae</a:t>
            </a:r>
            <a:r>
              <a:rPr lang="en-US" sz="2800" dirty="0" smtClean="0">
                <a:solidFill>
                  <a:srgbClr val="FFC000"/>
                </a:solidFill>
              </a:rPr>
              <a:t>)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B96722-9891-2540-9F75-04788F06D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201" y="2339477"/>
            <a:ext cx="3618384" cy="316992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C153E36-18FE-3A4A-8F22-FD61A55F2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918" y="4056517"/>
            <a:ext cx="3749039" cy="24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6551" y="327803"/>
            <a:ext cx="629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Are scientists scatterbrained?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21" y="145758"/>
            <a:ext cx="1891931" cy="189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374" y="1112953"/>
            <a:ext cx="10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Objective: 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assess whether scientists are scatterbrained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374" y="1943950"/>
            <a:ext cx="10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Approach: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1116" y="2405615"/>
            <a:ext cx="7562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easure 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:</a:t>
            </a:r>
            <a:endParaRPr lang="en-US" sz="2400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(a) </a:t>
            </a:r>
            <a:r>
              <a:rPr lang="en-US" sz="2400" dirty="0" smtClean="0">
                <a:solidFill>
                  <a:srgbClr val="FFFF00"/>
                </a:solidFill>
              </a:rPr>
              <a:t>academic accomplishment 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(measured as number of scientific publications in high-impact journals)</a:t>
            </a:r>
          </a:p>
          <a:p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(b) </a:t>
            </a:r>
            <a:r>
              <a:rPr lang="en-US" sz="2400" dirty="0" err="1" smtClean="0">
                <a:solidFill>
                  <a:srgbClr val="FFFF00"/>
                </a:solidFill>
              </a:rPr>
              <a:t>Scatterbrainedness</a:t>
            </a:r>
            <a:r>
              <a:rPr lang="en-US" sz="2400" dirty="0" smtClean="0">
                <a:solidFill>
                  <a:srgbClr val="FFFF00"/>
                </a:solidFill>
              </a:rPr>
              <a:t> severity 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(from least to most scatterbrained  measured as follows):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4243" y="2009792"/>
            <a:ext cx="8627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interviewed 200 scientists from 50 universities across the US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669" y="4371098"/>
            <a:ext cx="11450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1 – switched topic in the middle of a sentence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2 – got distracted in the middle of our conversation by a squirrel 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3 – emailed me their latest publication but forgot to attach it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4 – wanted to show me their latest experiment but couldn’t find lab keys</a:t>
            </a: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5 – wanted to show me something but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forgot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what it was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0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6551" y="327803"/>
            <a:ext cx="629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Are scientists scatterbrained?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21" y="145758"/>
            <a:ext cx="1891931" cy="189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374" y="1112953"/>
            <a:ext cx="10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Objective: 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assess whether scientists are scatterbrained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374" y="1943950"/>
            <a:ext cx="10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Approach: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1116" y="2405615"/>
            <a:ext cx="7562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easure </a:t>
            </a:r>
          </a:p>
          <a:p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(a) academic accomplishment (measured as number of scientific publications in high-impact journals)</a:t>
            </a:r>
          </a:p>
          <a:p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(b) </a:t>
            </a:r>
            <a:r>
              <a:rPr lang="en-US" sz="24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scatterbrainedness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: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4243" y="4151252"/>
            <a:ext cx="9639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generate a </a:t>
            </a:r>
            <a:r>
              <a:rPr lang="en-US" sz="2400" dirty="0">
                <a:solidFill>
                  <a:srgbClr val="FFFF00"/>
                </a:solidFill>
              </a:rPr>
              <a:t>scatterplot 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and calculate </a:t>
            </a:r>
            <a:r>
              <a:rPr lang="en-US" sz="2400" dirty="0">
                <a:solidFill>
                  <a:srgbClr val="FFFF00"/>
                </a:solidFill>
              </a:rPr>
              <a:t>Pearson correlation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between the two variables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04243" y="2009792"/>
            <a:ext cx="8627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interviewed 200 scientists from 50 universities across the US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670" y="5158226"/>
            <a:ext cx="1211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Predictions: 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academic accomplishment is positively correlated with the level of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scatterbrainedness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5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6551" y="327803"/>
            <a:ext cx="629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Are scientists scatterbrained?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21" y="145758"/>
            <a:ext cx="1891931" cy="1891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899" y="1345191"/>
            <a:ext cx="10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Approach: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3667" y="1345191"/>
            <a:ext cx="8627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interviewed 200 scientists from 50 universities across the US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6551" y="327803"/>
            <a:ext cx="629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Are scientists scatterbrained?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99" y="145758"/>
            <a:ext cx="2447653" cy="2447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476" y="1345191"/>
            <a:ext cx="355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Results: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80261" y="1806856"/>
            <a:ext cx="4977407" cy="4516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8520" y="1639304"/>
            <a:ext cx="232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cor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= 0.06</a:t>
            </a:r>
          </a:p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p-value = 0.37 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4819" y="5595984"/>
            <a:ext cx="541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C</a:t>
            </a:r>
            <a:r>
              <a:rPr lang="en-US" sz="2400" dirty="0" smtClean="0">
                <a:solidFill>
                  <a:srgbClr val="FFFF00"/>
                </a:solidFill>
              </a:rPr>
              <a:t>onclusion: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catterbrainedness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in scientists is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a complete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myth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267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Miami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</dc:creator>
  <cp:lastModifiedBy>TJ</cp:lastModifiedBy>
  <cp:revision>24</cp:revision>
  <dcterms:created xsi:type="dcterms:W3CDTF">2019-08-07T03:34:30Z</dcterms:created>
  <dcterms:modified xsi:type="dcterms:W3CDTF">2019-08-08T12:45:32Z</dcterms:modified>
</cp:coreProperties>
</file>